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73" r:id="rId3"/>
    <p:sldId id="260" r:id="rId4"/>
    <p:sldId id="269" r:id="rId5"/>
    <p:sldId id="262" r:id="rId6"/>
    <p:sldId id="265" r:id="rId7"/>
    <p:sldId id="266" r:id="rId8"/>
    <p:sldId id="267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 snapToGrid="0" snapToObjects="1"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65E0-7ECD-5D42-8736-E390811A772E}" type="datetimeFigureOut">
              <a:rPr lang="fr-FR" smtClean="0"/>
              <a:pPr/>
              <a:t>27/11/2021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DC65-B414-4549-AF0F-BF4E70C5BC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65E0-7ECD-5D42-8736-E390811A772E}" type="datetimeFigureOut">
              <a:rPr lang="fr-FR" smtClean="0"/>
              <a:pPr/>
              <a:t>27/11/2021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DC65-B414-4549-AF0F-BF4E70C5BC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65E0-7ECD-5D42-8736-E390811A772E}" type="datetimeFigureOut">
              <a:rPr lang="fr-FR" smtClean="0"/>
              <a:pPr/>
              <a:t>27/11/2021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DC65-B414-4549-AF0F-BF4E70C5BC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65E0-7ECD-5D42-8736-E390811A772E}" type="datetimeFigureOut">
              <a:rPr lang="fr-FR" smtClean="0"/>
              <a:pPr/>
              <a:t>27/11/2021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DC65-B414-4549-AF0F-BF4E70C5BC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65E0-7ECD-5D42-8736-E390811A772E}" type="datetimeFigureOut">
              <a:rPr lang="fr-FR" smtClean="0"/>
              <a:pPr/>
              <a:t>27/11/2021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DC65-B414-4549-AF0F-BF4E70C5BC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65E0-7ECD-5D42-8736-E390811A772E}" type="datetimeFigureOut">
              <a:rPr lang="fr-FR" smtClean="0"/>
              <a:pPr/>
              <a:t>27/11/2021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DC65-B414-4549-AF0F-BF4E70C5BC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65E0-7ECD-5D42-8736-E390811A772E}" type="datetimeFigureOut">
              <a:rPr lang="fr-FR" smtClean="0"/>
              <a:pPr/>
              <a:t>27/11/2021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DC65-B414-4549-AF0F-BF4E70C5BC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65E0-7ECD-5D42-8736-E390811A772E}" type="datetimeFigureOut">
              <a:rPr lang="fr-FR" smtClean="0"/>
              <a:pPr/>
              <a:t>27/11/2021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DC65-B414-4549-AF0F-BF4E70C5BC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65E0-7ECD-5D42-8736-E390811A772E}" type="datetimeFigureOut">
              <a:rPr lang="fr-FR" smtClean="0"/>
              <a:pPr/>
              <a:t>27/11/2021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DC65-B414-4549-AF0F-BF4E70C5BC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65E0-7ECD-5D42-8736-E390811A772E}" type="datetimeFigureOut">
              <a:rPr lang="fr-FR" smtClean="0"/>
              <a:pPr/>
              <a:t>27/11/2021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DC65-B414-4549-AF0F-BF4E70C5BC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65E0-7ECD-5D42-8736-E390811A772E}" type="datetimeFigureOut">
              <a:rPr lang="fr-FR" smtClean="0"/>
              <a:pPr/>
              <a:t>27/11/2021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DC65-B414-4549-AF0F-BF4E70C5BC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C65E0-7ECD-5D42-8736-E390811A772E}" type="datetimeFigureOut">
              <a:rPr lang="fr-FR" smtClean="0"/>
              <a:pPr/>
              <a:t>27/11/2021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0DC65-B414-4549-AF0F-BF4E70C5BC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5" Type="http://schemas.openxmlformats.org/officeDocument/2006/relationships/image" Target="../media/image130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C211A1A6-05C3-D24D-88C6-C82E398EC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0" y="1466182"/>
            <a:ext cx="6667500" cy="48641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6743E337-3566-E647-963F-58C073F1F2B4}"/>
              </a:ext>
            </a:extLst>
          </p:cNvPr>
          <p:cNvSpPr txBox="1"/>
          <p:nvPr/>
        </p:nvSpPr>
        <p:spPr>
          <a:xfrm>
            <a:off x="685800" y="240632"/>
            <a:ext cx="78566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PUZZLE 1</a:t>
            </a:r>
          </a:p>
          <a:p>
            <a:r>
              <a:rPr lang="fr-FR" sz="2400" dirty="0"/>
              <a:t>On peut réaliser un carré avec 4 des 5 pièces ci-dessous. </a:t>
            </a:r>
          </a:p>
          <a:p>
            <a:r>
              <a:rPr lang="fr-FR" sz="2400" dirty="0"/>
              <a:t>Quelle pièce ne sera pas utilisée ? </a:t>
            </a:r>
          </a:p>
        </p:txBody>
      </p:sp>
      <p:pic>
        <p:nvPicPr>
          <p:cNvPr id="3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FDEB696C-3D52-DC45-80B1-D688026C3B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0932" y="5602959"/>
            <a:ext cx="1752600" cy="1130300"/>
          </a:xfrm>
          <a:prstGeom prst="rect">
            <a:avLst/>
          </a:prstGeom>
        </p:spPr>
      </p:pic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9885691F-E1CA-DF45-96A0-29A4E263CE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605" y="5037809"/>
            <a:ext cx="1701160" cy="113030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0E2C2AC-8889-A24F-AAD7-896BB02503BB}"/>
              </a:ext>
            </a:extLst>
          </p:cNvPr>
          <p:cNvSpPr txBox="1"/>
          <p:nvPr/>
        </p:nvSpPr>
        <p:spPr>
          <a:xfrm>
            <a:off x="360947" y="6448926"/>
            <a:ext cx="58232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Sophie Bourreau, Romain Caillé, groupe Labo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36489" y="1964104"/>
            <a:ext cx="1898521" cy="1898521"/>
          </a:xfrm>
          <a:prstGeom prst="rect">
            <a:avLst/>
          </a:prstGeom>
          <a:solidFill>
            <a:schemeClr val="bg1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3273313" y="2592619"/>
            <a:ext cx="890341" cy="563043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273313" y="1226112"/>
            <a:ext cx="890341" cy="563043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courbée vers la droite 9"/>
          <p:cNvSpPr/>
          <p:nvPr/>
        </p:nvSpPr>
        <p:spPr>
          <a:xfrm>
            <a:off x="2265132" y="1335592"/>
            <a:ext cx="1008181" cy="1665640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Flèche courbée vers la droite 10"/>
          <p:cNvSpPr/>
          <p:nvPr/>
        </p:nvSpPr>
        <p:spPr>
          <a:xfrm flipH="1" flipV="1">
            <a:off x="4163654" y="1335591"/>
            <a:ext cx="1152206" cy="1584378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544994" y="1964104"/>
            <a:ext cx="87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Carré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407518" y="1885540"/>
            <a:ext cx="890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Racine</a:t>
            </a:r>
            <a:br>
              <a:rPr lang="fr-FR" dirty="0"/>
            </a:br>
            <a:r>
              <a:rPr lang="fr-FR" dirty="0"/>
              <a:t> carrée</a:t>
            </a:r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2736489" y="1964104"/>
            <a:ext cx="1898521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Image 1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D4D1565-E11E-AE4C-AFD6-12E55EAB1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1406" y="5242011"/>
            <a:ext cx="1752600" cy="11303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2BD1F83-9458-BC4F-A78B-191637078C46}"/>
              </a:ext>
            </a:extLst>
          </p:cNvPr>
          <p:cNvSpPr txBox="1"/>
          <p:nvPr/>
        </p:nvSpPr>
        <p:spPr>
          <a:xfrm>
            <a:off x="3396108" y="1335591"/>
            <a:ext cx="1008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 : 5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6F61E28-2E34-9643-B025-289A5CD194A6}"/>
              </a:ext>
            </a:extLst>
          </p:cNvPr>
          <p:cNvSpPr txBox="1"/>
          <p:nvPr/>
        </p:nvSpPr>
        <p:spPr>
          <a:xfrm>
            <a:off x="3335948" y="2683042"/>
            <a:ext cx="890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 : 25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2641621" y="2972341"/>
            <a:ext cx="720000" cy="130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5006780" y="2985435"/>
            <a:ext cx="720000" cy="130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5726780" y="2998529"/>
            <a:ext cx="720000" cy="130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lèche courbée vers le bas 8"/>
          <p:cNvSpPr/>
          <p:nvPr/>
        </p:nvSpPr>
        <p:spPr>
          <a:xfrm>
            <a:off x="2867398" y="2317640"/>
            <a:ext cx="2859381" cy="484479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Flèche courbée vers le bas 9"/>
          <p:cNvSpPr/>
          <p:nvPr/>
        </p:nvSpPr>
        <p:spPr>
          <a:xfrm flipH="1" flipV="1">
            <a:off x="2867397" y="3217227"/>
            <a:ext cx="2859382" cy="422912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85595" y="366633"/>
            <a:ext cx="7672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 ne pas confondre avec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574461" y="1872447"/>
            <a:ext cx="1715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Double  ( x 2)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770856" y="3810364"/>
            <a:ext cx="1518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moitié  ( : 2 )  </a:t>
            </a:r>
          </a:p>
        </p:txBody>
      </p:sp>
      <p:pic>
        <p:nvPicPr>
          <p:cNvPr id="14" name="Image 13" descr="Une image contenant texte&#10;&#10;Description générée automatiquement">
            <a:extLst>
              <a:ext uri="{FF2B5EF4-FFF2-40B4-BE49-F238E27FC236}">
                <a16:creationId xmlns:a16="http://schemas.microsoft.com/office/drawing/2014/main" id="{6B798937-9B2E-3542-AC6A-A889F2C1C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41" y="5361067"/>
            <a:ext cx="1752600" cy="1130300"/>
          </a:xfrm>
          <a:prstGeom prst="rect">
            <a:avLst/>
          </a:prstGeom>
        </p:spPr>
      </p:pic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E9AE26A-A003-4B48-A644-8AEDDF802EA2}"/>
              </a:ext>
            </a:extLst>
          </p:cNvPr>
          <p:cNvCxnSpPr/>
          <p:nvPr/>
        </p:nvCxnSpPr>
        <p:spPr>
          <a:xfrm>
            <a:off x="2641621" y="2862279"/>
            <a:ext cx="0" cy="2095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F2E4CDE3-405D-C84C-AD8F-A5788EB618F7}"/>
              </a:ext>
            </a:extLst>
          </p:cNvPr>
          <p:cNvCxnSpPr/>
          <p:nvPr/>
        </p:nvCxnSpPr>
        <p:spPr>
          <a:xfrm>
            <a:off x="3361621" y="2870841"/>
            <a:ext cx="0" cy="2095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D9E5CCB9-CF27-D64D-8A82-CE8CE199C3A6}"/>
              </a:ext>
            </a:extLst>
          </p:cNvPr>
          <p:cNvCxnSpPr/>
          <p:nvPr/>
        </p:nvCxnSpPr>
        <p:spPr>
          <a:xfrm>
            <a:off x="5726779" y="2880683"/>
            <a:ext cx="0" cy="2095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E34B4B00-E15C-9349-A75F-55D9F3385C12}"/>
              </a:ext>
            </a:extLst>
          </p:cNvPr>
          <p:cNvCxnSpPr/>
          <p:nvPr/>
        </p:nvCxnSpPr>
        <p:spPr>
          <a:xfrm>
            <a:off x="5006780" y="2862279"/>
            <a:ext cx="0" cy="2095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69CB50A7-BF55-0041-8F9C-AAE8F5CEC684}"/>
              </a:ext>
            </a:extLst>
          </p:cNvPr>
          <p:cNvCxnSpPr/>
          <p:nvPr/>
        </p:nvCxnSpPr>
        <p:spPr>
          <a:xfrm>
            <a:off x="6425412" y="2893777"/>
            <a:ext cx="0" cy="2095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B6E96C68-2A05-9649-872F-98A6DD4FAC2B}"/>
              </a:ext>
            </a:extLst>
          </p:cNvPr>
          <p:cNvCxnSpPr>
            <a:cxnSpLocks/>
          </p:cNvCxnSpPr>
          <p:nvPr/>
        </p:nvCxnSpPr>
        <p:spPr>
          <a:xfrm flipH="1">
            <a:off x="2902241" y="2935379"/>
            <a:ext cx="73376" cy="1209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88ABC838-DAD5-BD42-90A7-4DD6F38D75B4}"/>
              </a:ext>
            </a:extLst>
          </p:cNvPr>
          <p:cNvCxnSpPr>
            <a:cxnSpLocks/>
          </p:cNvCxnSpPr>
          <p:nvPr/>
        </p:nvCxnSpPr>
        <p:spPr>
          <a:xfrm flipH="1">
            <a:off x="5293404" y="2953439"/>
            <a:ext cx="73376" cy="1209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06882A74-DE44-9A4D-B948-6826E3665102}"/>
              </a:ext>
            </a:extLst>
          </p:cNvPr>
          <p:cNvCxnSpPr>
            <a:cxnSpLocks/>
          </p:cNvCxnSpPr>
          <p:nvPr/>
        </p:nvCxnSpPr>
        <p:spPr>
          <a:xfrm flipH="1">
            <a:off x="5940027" y="2938078"/>
            <a:ext cx="73376" cy="1209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743E337-3566-E647-963F-58C073F1F2B4}"/>
              </a:ext>
            </a:extLst>
          </p:cNvPr>
          <p:cNvSpPr txBox="1"/>
          <p:nvPr/>
        </p:nvSpPr>
        <p:spPr>
          <a:xfrm>
            <a:off x="685800" y="240632"/>
            <a:ext cx="785662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PUZZLE 1</a:t>
            </a:r>
            <a:endParaRPr lang="fr-FR" sz="2400" dirty="0"/>
          </a:p>
          <a:p>
            <a:r>
              <a:rPr lang="fr-FR" sz="2400" dirty="0"/>
              <a:t>En prenant le carreau comme unité d’aire (</a:t>
            </a:r>
            <a:r>
              <a:rPr lang="fr-FR" sz="2400" dirty="0" err="1"/>
              <a:t>u.a</a:t>
            </a:r>
            <a:r>
              <a:rPr lang="fr-FR" sz="2400" dirty="0"/>
              <a:t>.)</a:t>
            </a:r>
          </a:p>
          <a:p>
            <a:r>
              <a:rPr lang="fr-FR" sz="2400" dirty="0"/>
              <a:t>C’est la pièce de 5 </a:t>
            </a:r>
            <a:r>
              <a:rPr lang="fr-FR" sz="2400" dirty="0" err="1"/>
              <a:t>u.a</a:t>
            </a:r>
            <a:r>
              <a:rPr lang="fr-FR" sz="2400" dirty="0"/>
              <a:t>. qu’on n’utilise pas.</a:t>
            </a:r>
          </a:p>
          <a:p>
            <a:r>
              <a:rPr lang="fr-FR" sz="2400" dirty="0"/>
              <a:t>En effet, les 5 pièces totalisent une aire de 30 </a:t>
            </a:r>
            <a:r>
              <a:rPr lang="fr-FR" sz="2400" dirty="0" err="1"/>
              <a:t>u.a</a:t>
            </a:r>
            <a:r>
              <a:rPr lang="fr-FR" sz="2400" dirty="0"/>
              <a:t>.</a:t>
            </a:r>
          </a:p>
          <a:p>
            <a:r>
              <a:rPr lang="fr-FR" sz="2400" dirty="0"/>
              <a:t>Les carreaux ne sont coupés sur aucune pièce.</a:t>
            </a:r>
          </a:p>
          <a:p>
            <a:r>
              <a:rPr lang="fr-FR" sz="2400" dirty="0"/>
              <a:t>Le carré final aura donc comme aire un carré parfait.</a:t>
            </a:r>
          </a:p>
          <a:p>
            <a:r>
              <a:rPr lang="fr-FR" sz="2400" dirty="0"/>
              <a:t>Or 25 &lt; 30 &lt; 36 donc c’est la pièce de 5 </a:t>
            </a:r>
            <a:r>
              <a:rPr lang="fr-FR" sz="2400" dirty="0" err="1"/>
              <a:t>u.a</a:t>
            </a:r>
            <a:r>
              <a:rPr lang="fr-FR" sz="2400" dirty="0"/>
              <a:t> qui est en trop.</a:t>
            </a:r>
          </a:p>
        </p:txBody>
      </p:sp>
      <p:pic>
        <p:nvPicPr>
          <p:cNvPr id="3" name="Image 2" descr="Une image contenant carré&#10;&#10;Description générée automatiquement">
            <a:extLst>
              <a:ext uri="{FF2B5EF4-FFF2-40B4-BE49-F238E27FC236}">
                <a16:creationId xmlns:a16="http://schemas.microsoft.com/office/drawing/2014/main" id="{87C38BEA-C408-3C47-8FB3-D0B79D6733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8732" y="3088440"/>
            <a:ext cx="2108200" cy="1498600"/>
          </a:xfrm>
          <a:prstGeom prst="rect">
            <a:avLst/>
          </a:prstGeom>
        </p:spPr>
      </p:pic>
      <p:pic>
        <p:nvPicPr>
          <p:cNvPr id="7" name="Image 6" descr="Une image contenant intérieur, brillant, très coloré, carrelé&#10;&#10;Description générée automatiquement">
            <a:extLst>
              <a:ext uri="{FF2B5EF4-FFF2-40B4-BE49-F238E27FC236}">
                <a16:creationId xmlns:a16="http://schemas.microsoft.com/office/drawing/2014/main" id="{AC26DF2B-ED68-C94D-87AE-DD38B24B65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300" y="2992521"/>
            <a:ext cx="3568700" cy="3543300"/>
          </a:xfrm>
          <a:prstGeom prst="rect">
            <a:avLst/>
          </a:prstGeom>
        </p:spPr>
      </p:pic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1AB23B29-2BB8-8243-9CCE-27B78D7E2E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8100" y="5205917"/>
            <a:ext cx="17526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001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>
                <a:solidFill>
                  <a:srgbClr val="000000"/>
                </a:solidFill>
              </a:rPr>
              <a:t>Introduire les racines carrées</a:t>
            </a:r>
          </a:p>
        </p:txBody>
      </p:sp>
      <p:pic>
        <p:nvPicPr>
          <p:cNvPr id="3" name="Image 2" descr="Capture d’écran 2015-04-24 à 22.16.2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675" y="512763"/>
            <a:ext cx="7670800" cy="4660900"/>
          </a:xfrm>
          <a:prstGeom prst="rect">
            <a:avLst/>
          </a:prstGeom>
        </p:spPr>
      </p:pic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CE69DE8B-10E6-7443-AFF5-E8B519A30F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4995" y="5453062"/>
            <a:ext cx="1752600" cy="11303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Capture d’écran 2020-09-18 à 08.53.08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707" r="-2707"/>
          <a:stretch>
            <a:fillRect/>
          </a:stretch>
        </p:blipFill>
        <p:spPr>
          <a:xfrm>
            <a:off x="457200" y="395549"/>
            <a:ext cx="8229600" cy="4525963"/>
          </a:xfrm>
        </p:spPr>
      </p:pic>
      <p:pic>
        <p:nvPicPr>
          <p:cNvPr id="3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475CA00A-7E87-AB44-9621-1C929B640B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7342" y="5506706"/>
            <a:ext cx="1752600" cy="11303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>
                <a:solidFill>
                  <a:srgbClr val="000000"/>
                </a:solidFill>
              </a:rPr>
              <a:t>Introduire les racines carrées</a:t>
            </a:r>
          </a:p>
        </p:txBody>
      </p:sp>
      <p:pic>
        <p:nvPicPr>
          <p:cNvPr id="4" name="Image 3" descr="Capture d’écran 2015-04-24 à 22.16.4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578" y="667732"/>
            <a:ext cx="7264400" cy="4635500"/>
          </a:xfrm>
          <a:prstGeom prst="rect">
            <a:avLst/>
          </a:prstGeom>
        </p:spPr>
      </p:pic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73E4542A-0D61-504E-BB39-8605C8FEAF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7659" y="5453062"/>
            <a:ext cx="1752600" cy="11303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>
                <a:solidFill>
                  <a:srgbClr val="000000"/>
                </a:solidFill>
              </a:rPr>
              <a:t>Introduire les racines carrées</a:t>
            </a:r>
          </a:p>
        </p:txBody>
      </p:sp>
      <p:pic>
        <p:nvPicPr>
          <p:cNvPr id="3" name="Image 2" descr="Capture d’écran 2015-04-24 à 22.26.2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220" y="612694"/>
            <a:ext cx="8598324" cy="5254532"/>
          </a:xfrm>
          <a:prstGeom prst="rect">
            <a:avLst/>
          </a:prstGeom>
        </p:spPr>
      </p:pic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6CFF4CBF-8382-EB4D-BC20-68C6C01BA9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880" y="5453062"/>
            <a:ext cx="1752600" cy="11303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>
                <a:solidFill>
                  <a:srgbClr val="000000"/>
                </a:solidFill>
              </a:rPr>
              <a:t>Introduire les racines carrées</a:t>
            </a:r>
          </a:p>
        </p:txBody>
      </p:sp>
      <p:pic>
        <p:nvPicPr>
          <p:cNvPr id="3" name="Image 2" descr="Capture d’écran 2015-04-24 à 22.26.3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0786"/>
            <a:ext cx="9144000" cy="5740400"/>
          </a:xfrm>
          <a:prstGeom prst="rect">
            <a:avLst/>
          </a:prstGeom>
        </p:spPr>
      </p:pic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D1156722-9202-704E-BD49-C7524EB9D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1722" y="5453062"/>
            <a:ext cx="1752600" cy="11303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>
                <a:solidFill>
                  <a:srgbClr val="000000"/>
                </a:solidFill>
              </a:rPr>
              <a:t>Introduire les racines carrées</a:t>
            </a:r>
          </a:p>
        </p:txBody>
      </p:sp>
      <p:pic>
        <p:nvPicPr>
          <p:cNvPr id="3" name="Image 2" descr="Capture d’écran 2015-04-24 à 22.26.4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091" y="644104"/>
            <a:ext cx="8096743" cy="5440000"/>
          </a:xfrm>
          <a:prstGeom prst="rect">
            <a:avLst/>
          </a:prstGeom>
        </p:spPr>
      </p:pic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B42F44A0-3C00-FA4C-824C-CF090112A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8234" y="5205917"/>
            <a:ext cx="1752600" cy="11303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écran 2020-09-18 à 09.01.3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3563" y="1655763"/>
            <a:ext cx="876300" cy="863600"/>
          </a:xfrm>
          <a:prstGeom prst="rect">
            <a:avLst/>
          </a:prstGeom>
        </p:spPr>
      </p:pic>
      <p:pic>
        <p:nvPicPr>
          <p:cNvPr id="5" name="Image 4" descr="Capture d’écran 2020-09-18 à 09.01.2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363" y="3247551"/>
            <a:ext cx="2489200" cy="2476500"/>
          </a:xfrm>
          <a:prstGeom prst="rect">
            <a:avLst/>
          </a:prstGeom>
        </p:spPr>
      </p:pic>
      <p:pic>
        <p:nvPicPr>
          <p:cNvPr id="6" name="Image 5" descr="Capture d’écran 2020-09-18 à 09.02.5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8896" y="1219959"/>
            <a:ext cx="406400" cy="40640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785362" y="425450"/>
            <a:ext cx="3103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 on prend pour unité d’aire :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274563" y="1257027"/>
            <a:ext cx="2278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Ce carré a pour aire 2 </a:t>
            </a:r>
          </a:p>
        </p:txBody>
      </p:sp>
      <p:pic>
        <p:nvPicPr>
          <p:cNvPr id="9" name="Image 8" descr="Capture d’écran 2020-09-18 à 09.02.5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5495" y="425450"/>
            <a:ext cx="406400" cy="40640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3469712" y="3705611"/>
            <a:ext cx="47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Ce carré a pour aire 18</a:t>
            </a:r>
          </a:p>
        </p:txBody>
      </p:sp>
      <p:pic>
        <p:nvPicPr>
          <p:cNvPr id="13" name="Image 12" descr="Capture d’écran 2020-09-18 à 09.02.5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8896" y="3668543"/>
            <a:ext cx="406400" cy="406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/>
              <p:cNvSpPr txBox="1"/>
              <p:nvPr/>
            </p:nvSpPr>
            <p:spPr>
              <a:xfrm>
                <a:off x="3274563" y="1655763"/>
                <a:ext cx="4947999" cy="408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La longueur de son côté est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4563" y="1655763"/>
                <a:ext cx="4947999" cy="408253"/>
              </a:xfrm>
              <a:prstGeom prst="rect">
                <a:avLst/>
              </a:prstGeom>
              <a:blipFill>
                <a:blip r:embed="rId5"/>
                <a:stretch>
                  <a:fillRect l="-1023" b="-2121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3469712" y="4294843"/>
                <a:ext cx="4006535" cy="685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La longueur de son côté est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e>
                    </m:rad>
                  </m:oMath>
                </a14:m>
                <a:endParaRPr lang="fr-FR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9712" y="4294843"/>
                <a:ext cx="4006535" cy="685252"/>
              </a:xfrm>
              <a:prstGeom prst="rect">
                <a:avLst/>
              </a:prstGeom>
              <a:blipFill>
                <a:blip r:embed="rId6"/>
                <a:stretch>
                  <a:fillRect l="-1266" t="-18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3469712" y="4941174"/>
                <a:ext cx="4006535" cy="408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De plus 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18  </m:t>
                        </m:r>
                      </m:e>
                    </m:rad>
                  </m:oMath>
                </a14:m>
                <a:r>
                  <a:rPr lang="fr-FR" dirty="0"/>
                  <a:t>semble être égal à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9712" y="4941174"/>
                <a:ext cx="4006535" cy="408253"/>
              </a:xfrm>
              <a:prstGeom prst="rect">
                <a:avLst/>
              </a:prstGeom>
              <a:blipFill>
                <a:blip r:embed="rId7"/>
                <a:stretch>
                  <a:fillRect l="-1266" t="-3030" b="-181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Image 16" descr="Une image contenant texte&#10;&#10;Description générée automatiquement">
            <a:extLst>
              <a:ext uri="{FF2B5EF4-FFF2-40B4-BE49-F238E27FC236}">
                <a16:creationId xmlns:a16="http://schemas.microsoft.com/office/drawing/2014/main" id="{CD749420-611F-D943-9182-A3601896C27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92028" y="202298"/>
            <a:ext cx="1752600" cy="1130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201</Words>
  <Application>Microsoft Macintosh PowerPoint</Application>
  <PresentationFormat>Affichage à l'écran (4:3)</PresentationFormat>
  <Paragraphs>29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Thème Office</vt:lpstr>
      <vt:lpstr>Présentation PowerPoint</vt:lpstr>
      <vt:lpstr>Présentation PowerPoint</vt:lpstr>
      <vt:lpstr>Introduire les racines carrées</vt:lpstr>
      <vt:lpstr>Présentation PowerPoint</vt:lpstr>
      <vt:lpstr>Introduire les racines carrées</vt:lpstr>
      <vt:lpstr>Introduire les racines carrées</vt:lpstr>
      <vt:lpstr>Introduire les racines carrées</vt:lpstr>
      <vt:lpstr>Introduire les racines carrées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Introduire les racines carrées</dc:title>
  <dc:creator>Sophie Bourreau</dc:creator>
  <cp:lastModifiedBy>Emmanuel Bourreau</cp:lastModifiedBy>
  <cp:revision>9</cp:revision>
  <dcterms:created xsi:type="dcterms:W3CDTF">2020-09-20T18:29:37Z</dcterms:created>
  <dcterms:modified xsi:type="dcterms:W3CDTF">2021-11-27T17:25:45Z</dcterms:modified>
</cp:coreProperties>
</file>